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notesMasterIdLst>
    <p:notesMasterId r:id="rId21"/>
  </p:notesMasterIdLst>
  <p:sldIdLst>
    <p:sldId id="256" r:id="rId2"/>
    <p:sldId id="259" r:id="rId3"/>
    <p:sldId id="260" r:id="rId4"/>
    <p:sldId id="261" r:id="rId5"/>
    <p:sldId id="262" r:id="rId6"/>
    <p:sldId id="278" r:id="rId7"/>
    <p:sldId id="267" r:id="rId8"/>
    <p:sldId id="279" r:id="rId9"/>
    <p:sldId id="263" r:id="rId10"/>
    <p:sldId id="264" r:id="rId11"/>
    <p:sldId id="275" r:id="rId12"/>
    <p:sldId id="265" r:id="rId13"/>
    <p:sldId id="268" r:id="rId14"/>
    <p:sldId id="266" r:id="rId15"/>
    <p:sldId id="276" r:id="rId16"/>
    <p:sldId id="277" r:id="rId17"/>
    <p:sldId id="270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3B17-9A0B-4AD1-B917-D86E5C0F7C8B}" type="datetimeFigureOut">
              <a:rPr lang="en-US" smtClean="0"/>
              <a:t>9/3/2020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0B22B-12CB-473A-B99E-6D792725DE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202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81E0-FB05-46EA-A687-FF735BB5720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0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68660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C8D78-59A1-403A-BBD7-37CD8FECA16F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37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4A7E6-F5A7-42FF-9535-657434D1E12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114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1F98B-01B1-453E-AEC9-E93DA8F50657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5701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96CBE9-0DBC-4230-AB9B-541E0066AC3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5840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4DCDA-D56C-49F8-B059-4D069EE2F5D9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93686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08216-3C4D-429C-A3D9-CB55808C36DE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9373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25EC6-4146-4A21-8BF6-79DB3A7762C5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63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6A7A4-1F25-429F-8CB5-61675B223663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377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6B10F70-890F-412B-B545-1260520BFD64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509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53A-4F4A-43F2-9DF0-A23599631C7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470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B1F408C-14A1-4A6C-B01C-C7EB7C3310A6}" type="datetime1">
              <a:rPr lang="en-US" smtClean="0"/>
              <a:t>9/3/2020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FFFFF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837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/>
              <a:t/>
            </a:r>
            <a:br>
              <a:rPr lang="en-US" sz="6000" dirty="0"/>
            </a:br>
            <a:r>
              <a:rPr lang="en-US" sz="6000" dirty="0"/>
              <a:t> INVESTIGATION OF THE FLOW DYNAMICS OF A VERTICAL </a:t>
            </a:r>
            <a:br>
              <a:rPr lang="en-US" sz="6000" dirty="0"/>
            </a:br>
            <a:r>
              <a:rPr lang="en-US" sz="6000" dirty="0"/>
              <a:t>BIOREACTOR USING THE RESIDENCE TIME DISTRIBUTION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 smtClean="0"/>
              <a:t>By: Mark Edney,</a:t>
            </a:r>
          </a:p>
          <a:p>
            <a:r>
              <a:rPr lang="en-CA" dirty="0" smtClean="0"/>
              <a:t>Beng, eit, masc. candidate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E23836-8116-4FD8-8166-D98488957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5505"/>
            <a:ext cx="4118994" cy="143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541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Probability Density Function </a:t>
            </a:r>
            <a:r>
              <a:rPr lang="en-US" dirty="0" smtClean="0"/>
              <a:t>E </a:t>
            </a:r>
            <a:r>
              <a:rPr lang="en-US" dirty="0"/>
              <a:t>(t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Probability </a:t>
            </a:r>
            <a:r>
              <a:rPr lang="en-CA" b="1" dirty="0" smtClean="0"/>
              <a:t>of a tracer element exiting at time t</a:t>
            </a:r>
          </a:p>
          <a:p>
            <a:pPr marL="0" indent="0">
              <a:buNone/>
            </a:pPr>
            <a:r>
              <a:rPr lang="en-CA" b="1" dirty="0" smtClean="0"/>
              <a:t>The first RTD function</a:t>
            </a:r>
          </a:p>
          <a:p>
            <a:pPr marL="0" indent="0">
              <a:buNone/>
            </a:pPr>
            <a:r>
              <a:rPr lang="en-CA" b="1" dirty="0" smtClean="0"/>
              <a:t>Numerical </a:t>
            </a:r>
            <a:r>
              <a:rPr lang="en-CA" b="1" dirty="0" smtClean="0"/>
              <a:t>integration</a:t>
            </a:r>
          </a:p>
          <a:p>
            <a:pPr marL="0" indent="0">
              <a:buNone/>
            </a:pPr>
            <a:r>
              <a:rPr lang="en-CA" b="1" dirty="0" smtClean="0"/>
              <a:t>Pulse </a:t>
            </a:r>
            <a:r>
              <a:rPr lang="en-CA" b="1" dirty="0" smtClean="0"/>
              <a:t>response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</m:num>
                        <m:den>
                          <m:nary>
                            <m:naryPr>
                              <m:limLoc m:val="subSup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  <m:sup>
                              <m:r>
                                <a:rPr lang="en-US" b="1" i="0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𝒕</m:t>
                                  </m:r>
                                </m:e>
                              </m:d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𝒅𝒕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7502" y="1995141"/>
                <a:ext cx="1977593" cy="76347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90" y="1887383"/>
            <a:ext cx="5333559" cy="3998645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62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Moments of a Distribution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Equations that d</a:t>
            </a:r>
            <a:r>
              <a:rPr lang="en-CA" b="1" dirty="0" smtClean="0"/>
              <a:t>escribe </a:t>
            </a:r>
            <a:r>
              <a:rPr lang="en-CA" b="1" dirty="0" smtClean="0"/>
              <a:t>distributions</a:t>
            </a:r>
          </a:p>
          <a:p>
            <a:endParaRPr lang="en-CA" b="1" dirty="0" smtClean="0"/>
          </a:p>
          <a:p>
            <a:r>
              <a:rPr lang="en-CA" b="1" dirty="0" smtClean="0"/>
              <a:t>1</a:t>
            </a:r>
            <a:r>
              <a:rPr lang="en-CA" b="1" baseline="30000" dirty="0" smtClean="0"/>
              <a:t>st</a:t>
            </a:r>
            <a:endParaRPr lang="en-CA" b="1" dirty="0" smtClean="0"/>
          </a:p>
          <a:p>
            <a:endParaRPr lang="en-CA" b="1" dirty="0" smtClean="0"/>
          </a:p>
          <a:p>
            <a:r>
              <a:rPr lang="en-CA" b="1" dirty="0" smtClean="0"/>
              <a:t>2</a:t>
            </a:r>
            <a:r>
              <a:rPr lang="en-CA" b="1" baseline="30000" dirty="0" smtClean="0"/>
              <a:t>nd</a:t>
            </a:r>
            <a:endParaRPr lang="en-CA" b="1" dirty="0" smtClean="0"/>
          </a:p>
          <a:p>
            <a:endParaRPr lang="en-CA" b="1" dirty="0"/>
          </a:p>
          <a:p>
            <a:r>
              <a:rPr lang="en-CA" b="1" dirty="0" smtClean="0"/>
              <a:t>Conversion to dimensionless time</a:t>
            </a:r>
          </a:p>
          <a:p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 </a:t>
            </a:r>
          </a:p>
          <a:p>
            <a:endParaRPr lang="en-CA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1351" y="2477757"/>
                <a:ext cx="1740989" cy="69166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𝝈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Calibri" panose="020F0502020204030204" pitchFamily="34" charset="0"/>
                          </a:rPr>
                          <m:t>∞</m:t>
                        </m:r>
                      </m:sup>
                      <m:e>
                        <m:sSup>
                          <m:sSup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1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bar>
                                  <m:barPr>
                                    <m:pos m:val="top"/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𝒇</m:t>
                                    </m:r>
                                  </m:e>
                                </m:ba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Times New Roman" panose="02020603050405020304" pitchFamily="18" charset="0"/>
                                  </a:rPr>
                                  <m:t>𝒇</m:t>
                                </m:r>
                                <m:d>
                                  <m:dPr>
                                    <m:ctrlPr>
                                      <a:rPr lang="en-US" b="1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DengXian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𝒕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𝑬</m:t>
                        </m:r>
                        <m:d>
                          <m:dPr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sz="1200" dirty="0">
                    <a:effectLst/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6907" y="3496439"/>
                <a:ext cx="2850267" cy="515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𝜽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DengXian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1" i="1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1" i="1"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Times New Roman" panose="02020603050405020304" pitchFamily="18" charset="0"/>
                          </a:rPr>
                          <m:t>𝒕</m:t>
                        </m:r>
                      </m:num>
                      <m:den>
                        <m:bar>
                          <m:barPr>
                            <m:pos m:val="top"/>
                            <m:ctrlPr>
                              <a:rPr lang="en-US" b="1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Times New Roman" panose="02020603050405020304" pitchFamily="18" charset="0"/>
                              </a:rPr>
                              <m:t>𝒕</m:t>
                            </m:r>
                          </m:e>
                        </m:bar>
                      </m:den>
                    </m:f>
                  </m:oMath>
                </a14:m>
                <a:r>
                  <a:rPr lang="en-US" b="1" dirty="0">
                    <a:latin typeface="Calibri" panose="020F0502020204030204" pitchFamily="34" charset="0"/>
                    <a:ea typeface="DengXian" panose="02010600030101010101" pitchFamily="2" charset="-122"/>
                    <a:cs typeface="Times New Roman" panose="02020603050405020304" pitchFamily="18" charset="0"/>
                  </a:rPr>
                  <a:t> </a:t>
                </a:r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4710" y="5091077"/>
                <a:ext cx="753732" cy="482120"/>
              </a:xfrm>
              <a:prstGeom prst="rect">
                <a:avLst/>
              </a:prstGeom>
              <a:blipFill>
                <a:blip r:embed="rId4"/>
                <a:stretch>
                  <a:fillRect b="-12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𝑬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n-US" b="1" i="0">
                          <a:latin typeface="Cambria Math" panose="02040503050406030204" pitchFamily="18" charset="0"/>
                        </a:rPr>
                        <m:t>×</m:t>
                      </m:r>
                      <m:bar>
                        <m:barPr>
                          <m:pos m:val="to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e>
                      </m:ba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7091" y="5091077"/>
                <a:ext cx="1827808" cy="38626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969" y="1978823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295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Reactor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Model is proposed </a:t>
            </a:r>
          </a:p>
          <a:p>
            <a:r>
              <a:rPr lang="en-CA" b="1" dirty="0" smtClean="0"/>
              <a:t>The model is solved for a non-reactive tracer</a:t>
            </a:r>
          </a:p>
          <a:p>
            <a:r>
              <a:rPr lang="en-CA" b="1" dirty="0" smtClean="0"/>
              <a:t>E (t) is then derived by definition</a:t>
            </a:r>
            <a:endParaRPr lang="en-US" b="1" dirty="0" smtClean="0"/>
          </a:p>
          <a:p>
            <a:r>
              <a:rPr lang="en-CA" b="1" dirty="0" smtClean="0"/>
              <a:t>E (t) or E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 compared to experimental RTD</a:t>
            </a:r>
          </a:p>
          <a:p>
            <a:r>
              <a:rPr lang="en-CA" b="1" dirty="0" smtClean="0"/>
              <a:t>Ideal CSTR and PFR were compared</a:t>
            </a:r>
          </a:p>
          <a:p>
            <a:r>
              <a:rPr lang="en-CA" b="1" dirty="0" smtClean="0"/>
              <a:t>Real reactor models are deviations from ideal</a:t>
            </a:r>
          </a:p>
          <a:p>
            <a:r>
              <a:rPr lang="en-CA" b="1" dirty="0" smtClean="0"/>
              <a:t>Ex. CSTRS in series</a:t>
            </a:r>
          </a:p>
          <a:p>
            <a:r>
              <a:rPr lang="en-CA" b="1" dirty="0" smtClean="0"/>
              <a:t>From CSTR to PFR as n-&gt;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∞</a:t>
            </a:r>
            <a:endParaRPr lang="en-CA" b="1" dirty="0" smtClean="0"/>
          </a:p>
          <a:p>
            <a:endParaRPr lang="en-CA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979" y="1845734"/>
            <a:ext cx="4652701" cy="7228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2858" y="2659707"/>
            <a:ext cx="4912822" cy="3683213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20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Model Testing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5333559" cy="3998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21" y="1778925"/>
            <a:ext cx="5333559" cy="39986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9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Distribution Function F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 b="1" dirty="0" smtClean="0"/>
          </a:p>
          <a:p>
            <a:endParaRPr lang="en-CA" b="1" dirty="0"/>
          </a:p>
          <a:p>
            <a:pPr marL="0" indent="0">
              <a:buNone/>
            </a:pPr>
            <a:r>
              <a:rPr lang="en-CA" b="1" dirty="0" smtClean="0"/>
              <a:t>Cumulative sum of tracer exiting reactor</a:t>
            </a:r>
          </a:p>
          <a:p>
            <a:pPr marL="0" indent="0">
              <a:buNone/>
            </a:pPr>
            <a:r>
              <a:rPr lang="en-CA" b="1" dirty="0" smtClean="0"/>
              <a:t>Can be expressed as F (t) or F (</a:t>
            </a:r>
            <a:r>
              <a:rPr lang="el-GR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</a:p>
          <a:p>
            <a:pPr marL="0" indent="0">
              <a:buNone/>
            </a:pPr>
            <a:r>
              <a:rPr lang="en-CA" b="1" dirty="0" smtClean="0">
                <a:latin typeface="Calibri" panose="020F0502020204030204" pitchFamily="34" charset="0"/>
                <a:cs typeface="Calibri" panose="020F0502020204030204" pitchFamily="34" charset="0"/>
              </a:rPr>
              <a:t>Step-response</a:t>
            </a:r>
          </a:p>
          <a:p>
            <a:pPr marL="0" indent="0">
              <a:buNone/>
            </a:pPr>
            <a:r>
              <a:rPr lang="en-CA" b="1" dirty="0" smtClean="0"/>
              <a:t>Calculate Holdback (H)</a:t>
            </a:r>
          </a:p>
          <a:p>
            <a:pPr marL="0" indent="0">
              <a:buNone/>
            </a:pPr>
            <a:r>
              <a:rPr lang="en-CA" b="1" dirty="0" smtClean="0"/>
              <a:t>Calculate Segregation (S)</a:t>
            </a:r>
          </a:p>
          <a:p>
            <a:pPr marL="0" indent="0">
              <a:buNone/>
            </a:pPr>
            <a:r>
              <a:rPr lang="en-CA" b="1" dirty="0" smtClean="0"/>
              <a:t>Deviation from CSTR F (</a:t>
            </a:r>
            <a:r>
              <a:rPr lang="el-GR" b="1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CA" b="1" dirty="0" smtClean="0"/>
              <a:t>)= 1-e</a:t>
            </a:r>
            <a:r>
              <a:rPr lang="en-CA" b="1" baseline="30000" dirty="0" smtClean="0"/>
              <a:t>-</a:t>
            </a:r>
            <a:r>
              <a:rPr lang="el-GR" b="1" baseline="30000" dirty="0" smtClean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endParaRPr lang="en-US" b="1" baseline="30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1" y="2061445"/>
            <a:ext cx="5333559" cy="39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𝑬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𝒅𝒕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3622" y="1845734"/>
                <a:ext cx="1914819" cy="71173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</a:rPr>
                        <m:t>𝑯</m:t>
                      </m:r>
                      <m:r>
                        <a:rPr lang="en-US" b="1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subSup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  <m:sup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1" i="0"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𝑭</m:t>
                          </m:r>
                          <m:d>
                            <m:d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𝜽</m:t>
                              </m:r>
                            </m:e>
                          </m:d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nary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2092" y="3982105"/>
                <a:ext cx="2011576" cy="7235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3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Holdback (H) and Segregation (S)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5734"/>
            <a:ext cx="4869180" cy="3650615"/>
          </a:xfrm>
          <a:prstGeom prst="rect">
            <a:avLst/>
          </a:prstGeom>
        </p:spPr>
      </p:pic>
      <p:pic>
        <p:nvPicPr>
          <p:cNvPr id="10" name="Content Placeholder 9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122" y="1845734"/>
            <a:ext cx="4859734" cy="365061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30284" y="5496349"/>
            <a:ext cx="97508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 smtClean="0"/>
              <a:t>			H</a:t>
            </a:r>
            <a:r>
              <a:rPr lang="en-CA" sz="2000" b="1" dirty="0"/>
              <a:t>= 0.2365									S= -</a:t>
            </a:r>
            <a:r>
              <a:rPr lang="en-CA" sz="2000" b="1" dirty="0" smtClean="0"/>
              <a:t>0.1639</a:t>
            </a:r>
          </a:p>
          <a:p>
            <a:r>
              <a:rPr lang="en-CA" sz="2000" b="1" dirty="0" smtClean="0"/>
              <a:t>Ideal CSTR	H= </a:t>
            </a:r>
            <a:r>
              <a:rPr lang="en-US" sz="2000" b="1" dirty="0" smtClean="0"/>
              <a:t>e</a:t>
            </a:r>
            <a:r>
              <a:rPr lang="en-US" sz="2000" b="1" baseline="30000" dirty="0" smtClean="0"/>
              <a:t>-1</a:t>
            </a:r>
            <a:r>
              <a:rPr lang="en-US" sz="2000" b="1" dirty="0" smtClean="0"/>
              <a:t> </a:t>
            </a:r>
            <a:r>
              <a:rPr lang="en-US" sz="2000" b="1" dirty="0"/>
              <a:t>( ≈ </a:t>
            </a:r>
            <a:r>
              <a:rPr lang="en-US" sz="2000" b="1" dirty="0" smtClean="0"/>
              <a:t>0.3679)								S=0</a:t>
            </a:r>
            <a:endParaRPr lang="en-US" sz="20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792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Dead space and By-passing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𝑫𝒆𝒂𝒅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𝑺𝒑𝒂𝒄𝒆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pos m:val="top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ba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𝑩𝒚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𝒑𝒂𝒔𝒔</m:t>
                        </m:r>
                      </m:sub>
                    </m:sSub>
                  </m:oMath>
                </a14:m>
                <a:endParaRPr lang="en-CA" b="1" dirty="0" smtClean="0"/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For a trial with internal recycle pump turned off</a:t>
                </a:r>
              </a:p>
              <a:p>
                <a:endParaRPr lang="en-CA" b="1" dirty="0" smtClean="0"/>
              </a:p>
              <a:p>
                <a:endParaRPr lang="en-CA" b="1" dirty="0"/>
              </a:p>
              <a:p>
                <a:r>
                  <a:rPr lang="en-CA" b="1" dirty="0" smtClean="0"/>
                  <a:t>7.5% by-passing 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3"/>
                <a:ext cx="9867207" cy="3998113"/>
              </a:xfrm>
              <a:blipFill>
                <a:blip r:embed="rId2"/>
                <a:stretch>
                  <a:fillRect l="-6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CA" b="1" i="1" smtClean="0">
                        <a:latin typeface="Cambria Math" panose="02040503050406030204" pitchFamily="18" charset="0"/>
                      </a:rPr>
                      <m:t>𝝉</m:t>
                    </m:r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CA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CA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CA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CA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𝟒𝟓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</m:num>
                      <m:den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𝟏𝟎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𝑳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CA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</m:den>
                    </m:f>
                  </m:oMath>
                </a14:m>
                <a:r>
                  <a:rPr lang="en-US" b="1" dirty="0" smtClean="0"/>
                  <a:t>= 6.5hr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2539538"/>
                <a:ext cx="3363228" cy="438262"/>
              </a:xfrm>
              <a:prstGeom prst="rect">
                <a:avLst/>
              </a:prstGeom>
              <a:blipFill>
                <a:blip r:embed="rId3"/>
                <a:stretch>
                  <a:fillRect l="-1812" t="-1408" r="-3261" b="-1971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bar>
                    <m:r>
                      <a:rPr lang="en-US" b="1" i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limLoc m:val="subSup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  <m:sup>
                        <m:r>
                          <a:rPr lang="en-US" b="1" i="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𝒕𝑬</m:t>
                        </m:r>
                        <m:d>
                          <m:dPr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e>
                        </m:d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𝒅𝒕</m:t>
                        </m:r>
                      </m:e>
                    </m:nary>
                  </m:oMath>
                </a14:m>
                <a:r>
                  <a:rPr lang="en-US" b="1" dirty="0" smtClean="0"/>
                  <a:t>= 7.02 hr.</a:t>
                </a:r>
                <a:endParaRPr lang="en-US" b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3664358"/>
                <a:ext cx="2570447" cy="444674"/>
              </a:xfrm>
              <a:prstGeom prst="rect">
                <a:avLst/>
              </a:prstGeom>
              <a:blipFill>
                <a:blip r:embed="rId4"/>
                <a:stretch>
                  <a:fillRect l="-474" t="-115068" r="-1185" b="-179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277" y="2121092"/>
            <a:ext cx="4563112" cy="308653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67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The RTD curves for the STAR vertical bioreactor were found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Ideal CSTR and generalized CSTR in series were found to be good fits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A high level of mixing was found with a low Segregation value of -0.16</a:t>
            </a:r>
          </a:p>
          <a:p>
            <a:pPr>
              <a:buFont typeface="Wingdings" panose="05000000000000000000" pitchFamily="2" charset="2"/>
              <a:buChar char="§"/>
            </a:pPr>
            <a:endParaRPr lang="en-CA" b="1" dirty="0" smtClean="0"/>
          </a:p>
          <a:p>
            <a:pPr marL="0" indent="0">
              <a:buNone/>
            </a:pPr>
            <a:r>
              <a:rPr lang="en-CA" b="1" dirty="0" smtClean="0"/>
              <a:t>Future Work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Union with kinetic models (ex. ASM2D)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Optimized the MRT by controlling the internal recycle rate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Create a CFD model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CA" b="1" dirty="0" smtClean="0"/>
              <a:t>Expansion of unit capacity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959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Acknowledgments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b="1" dirty="0"/>
              <a:t>Under the supervision of </a:t>
            </a:r>
          </a:p>
          <a:p>
            <a:r>
              <a:rPr lang="en-US" sz="3600" dirty="0"/>
              <a:t>Dr. Manuel Alvarez Cuenca</a:t>
            </a:r>
          </a:p>
          <a:p>
            <a:r>
              <a:rPr lang="en-US" sz="3600" dirty="0" smtClean="0"/>
              <a:t>Dr</a:t>
            </a:r>
            <a:r>
              <a:rPr lang="en-US" sz="3600" dirty="0"/>
              <a:t>. Maryam </a:t>
            </a:r>
            <a:r>
              <a:rPr lang="en-US" sz="3600" dirty="0" smtClean="0"/>
              <a:t>Reza</a:t>
            </a:r>
            <a:endParaRPr lang="en-US" sz="3600" dirty="0"/>
          </a:p>
          <a:p>
            <a:r>
              <a:rPr lang="en-US" sz="3600" dirty="0" smtClean="0"/>
              <a:t>Dr</a:t>
            </a:r>
            <a:r>
              <a:rPr lang="en-US" sz="3600" dirty="0"/>
              <a:t>. Simant Upreti</a:t>
            </a:r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31700"/>
            <a:ext cx="2951018" cy="1026299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428509" y="4514178"/>
            <a:ext cx="5106026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cap="none" dirty="0" smtClean="0"/>
              <a:t>Examining Committee</a:t>
            </a:r>
            <a:endParaRPr lang="en-US" cap="none" dirty="0" smtClean="0"/>
          </a:p>
          <a:p>
            <a:pPr marL="0" indent="0">
              <a:buNone/>
            </a:pPr>
            <a:r>
              <a:rPr lang="en-US" cap="none" dirty="0" smtClean="0"/>
              <a:t>Ryerson </a:t>
            </a:r>
            <a:r>
              <a:rPr lang="en-US" cap="none" dirty="0"/>
              <a:t>Chemical Engineering Department </a:t>
            </a:r>
          </a:p>
          <a:p>
            <a:pPr marL="0" indent="0">
              <a:buNone/>
            </a:pPr>
            <a:r>
              <a:rPr lang="en-US" cap="none" dirty="0"/>
              <a:t>Ryerson Chemical Engineering Support Staff</a:t>
            </a:r>
          </a:p>
          <a:p>
            <a:endParaRPr lang="en-US" cap="non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99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dirty="0"/>
              <a:t>D. Mavinic </a:t>
            </a:r>
            <a:r>
              <a:rPr lang="en-US" i="1" dirty="0"/>
              <a:t>et al.</a:t>
            </a:r>
            <a:r>
              <a:rPr lang="en-US" dirty="0"/>
              <a:t>, “Canads’s challenges and opportunities to address contaminants in wastewater,” Canadian Water Network, March 2018, Mar. 2018. Accessed: Aug. 19, 2020. [Online]. Available: https://cwn-rce.ca/wp-content/uploads/2018/08/CWN-2018-Expert-Panel-Report-on-Contaminants-in-Wastewater.pdf.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Y. Le Moullec, C. Gentric, O. Potier, and J. P. Leclerc, “CFD simulation of the hydrodynamics and reactions in an activated sludge channel reactor of wastewater treatment,” </a:t>
            </a:r>
            <a:r>
              <a:rPr lang="en-US" i="1" dirty="0"/>
              <a:t>Chemical Engineering Science</a:t>
            </a:r>
            <a:r>
              <a:rPr lang="en-US" dirty="0"/>
              <a:t>, vol. 65, no. 1, pp. 492–498, Jan. 2010, doi: 10.1016/j.ces.2009.03.021</a:t>
            </a:r>
            <a:r>
              <a:rPr lang="en-US" dirty="0" smtClean="0"/>
              <a:t>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H. Jamal, “Activated Sludge Process Activated Sludge Wastewater Treatment Mechanism and Procedure.” https://www.aboutcivil.org/activated-sludge-process-system-for-wastewater-treatment.html (accessed Sep. 02, 2020</a:t>
            </a:r>
            <a:r>
              <a:rPr lang="en-US" dirty="0" smtClean="0"/>
              <a:t>).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 smtClean="0"/>
              <a:t>M</a:t>
            </a:r>
            <a:r>
              <a:rPr lang="en-US" dirty="0"/>
              <a:t>. Alvarez Cuenca and M. Reza, “The multi-stage vertical bioreactor in water engineering,” </a:t>
            </a:r>
            <a:r>
              <a:rPr lang="en-US" i="1" dirty="0"/>
              <a:t>The Canadian Journal of Chemical Engineering</a:t>
            </a:r>
            <a:r>
              <a:rPr lang="en-US" dirty="0"/>
              <a:t>, vol. 98, no. 1, pp. 172–185, 2020, doi: 10.1002/cjce.23621.</a:t>
            </a:r>
            <a:endParaRPr lang="en-US" sz="3600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58F4051-9D83-4FD5-A4E1-A1D385681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7247"/>
            <a:ext cx="2992582" cy="104075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72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Presentation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804756" cy="402336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Background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Water Engineering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Conventional Bioreactors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Vertical Bioreactors</a:t>
            </a:r>
          </a:p>
          <a:p>
            <a:pPr marL="457200" indent="-457200">
              <a:buFont typeface="+mj-lt"/>
              <a:buAutoNum type="arabicPeriod"/>
            </a:pPr>
            <a:r>
              <a:rPr lang="en-CA" b="1" dirty="0" smtClean="0"/>
              <a:t>Experiment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Setup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Instrumentation</a:t>
            </a:r>
          </a:p>
          <a:p>
            <a:pPr marL="0" indent="0">
              <a:buNone/>
            </a:pPr>
            <a:endParaRPr lang="en-CA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350924" y="1923319"/>
            <a:ext cx="4804756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Results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Residence Time Distribution (RTD) functions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Reactor Models</a:t>
            </a:r>
          </a:p>
          <a:p>
            <a:pPr marL="749808" lvl="1" indent="-457200">
              <a:buFont typeface="+mj-lt"/>
              <a:buAutoNum type="arabicPeriod"/>
            </a:pPr>
            <a:r>
              <a:rPr lang="en-CA" b="1" dirty="0" smtClean="0"/>
              <a:t>Flow Parameters</a:t>
            </a:r>
          </a:p>
          <a:p>
            <a:pPr marL="457200" indent="-457200">
              <a:buFont typeface="+mj-lt"/>
              <a:buAutoNum type="arabicPeriod" startAt="3"/>
            </a:pPr>
            <a:r>
              <a:rPr lang="en-CA" b="1" dirty="0" smtClean="0"/>
              <a:t>Conclusions</a:t>
            </a:r>
          </a:p>
          <a:p>
            <a:pPr marL="0" indent="0">
              <a:buFont typeface="Calibri" panose="020F0502020204030204" pitchFamily="34" charset="0"/>
              <a:buNone/>
            </a:pPr>
            <a:endParaRPr lang="en-CA" b="1" dirty="0" smtClean="0"/>
          </a:p>
          <a:p>
            <a:pPr marL="0" indent="0">
              <a:buFont typeface="Calibri" panose="020F0502020204030204" pitchFamily="34" charset="0"/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3864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Water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051665" cy="4023360"/>
          </a:xfrm>
        </p:spPr>
        <p:txBody>
          <a:bodyPr/>
          <a:lstStyle/>
          <a:p>
            <a:r>
              <a:rPr lang="en-CA" b="1" dirty="0" smtClean="0"/>
              <a:t>The release of nutrients are well documented to cause: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Anoxia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Harm to aquatic life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Eutrophication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CA" b="1" dirty="0" smtClean="0"/>
              <a:t>Decrease chlorine disinfection</a:t>
            </a:r>
          </a:p>
          <a:p>
            <a:pPr marL="0" indent="0">
              <a:buNone/>
            </a:pPr>
            <a:r>
              <a:rPr lang="en-CA" b="1" dirty="0" smtClean="0"/>
              <a:t>Regulations in Canada have been slow</a:t>
            </a:r>
          </a:p>
          <a:p>
            <a:pPr marL="0" indent="0">
              <a:buNone/>
            </a:pPr>
            <a:r>
              <a:rPr lang="en-CA" b="1" dirty="0" smtClean="0"/>
              <a:t>Very little of the wastewater in Canada receives nutrient removal</a:t>
            </a:r>
          </a:p>
          <a:p>
            <a:pPr marL="0" indent="0">
              <a:buNone/>
            </a:pPr>
            <a:r>
              <a:rPr lang="en-CA" b="1" dirty="0" smtClean="0"/>
              <a:t>Estimated that 1 in 4 facilities will need to be upgraded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339" y="2004886"/>
            <a:ext cx="4741603" cy="32705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645237" y="5275484"/>
            <a:ext cx="2942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Levels of wastewater treatment across C</a:t>
            </a:r>
            <a:r>
              <a:rPr lang="en-US" b="1" dirty="0" smtClean="0"/>
              <a:t>anada </a:t>
            </a:r>
            <a:r>
              <a:rPr lang="en-US" dirty="0" smtClean="0"/>
              <a:t>[1]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8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Conventional Bioreactor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Large, expensive concrete structures</a:t>
            </a:r>
          </a:p>
          <a:p>
            <a:r>
              <a:rPr lang="en-CA" b="1" dirty="0" smtClean="0"/>
              <a:t>Poor mixing </a:t>
            </a:r>
          </a:p>
          <a:p>
            <a:r>
              <a:rPr lang="en-CA" b="1" dirty="0" smtClean="0"/>
              <a:t>High consumption of energy</a:t>
            </a:r>
          </a:p>
          <a:p>
            <a:r>
              <a:rPr lang="en-CA" b="1" dirty="0" smtClean="0"/>
              <a:t>Difficult to upgrade</a:t>
            </a:r>
          </a:p>
          <a:p>
            <a:pPr marL="0" indent="0">
              <a:buNone/>
            </a:pPr>
            <a:endParaRPr lang="en-CA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834" y="2078631"/>
            <a:ext cx="5114035" cy="3790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753004" y="5861090"/>
            <a:ext cx="4222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CFD </a:t>
            </a:r>
            <a:r>
              <a:rPr lang="en-US" dirty="0"/>
              <a:t>of a rectangular reactor </a:t>
            </a:r>
            <a:r>
              <a:rPr lang="en-US" dirty="0" smtClean="0"/>
              <a:t>[2]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3669651"/>
            <a:ext cx="3009207" cy="23263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529542" y="5977468"/>
            <a:ext cx="3782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CAS bioreactor[3]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24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Vertical Bioreactors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351866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The STAR vertical bioreactor has three distinct </a:t>
            </a:r>
            <a:r>
              <a:rPr lang="en-US" b="1" dirty="0" smtClean="0"/>
              <a:t>stages</a:t>
            </a:r>
          </a:p>
          <a:p>
            <a:r>
              <a:rPr lang="en-CA" b="1" dirty="0" smtClean="0"/>
              <a:t>Biological Nutrient Removal Bioreactor</a:t>
            </a:r>
            <a:endParaRPr lang="en-US" b="1" dirty="0"/>
          </a:p>
          <a:p>
            <a:r>
              <a:rPr lang="en-US" b="1" dirty="0"/>
              <a:t>Vertical </a:t>
            </a:r>
            <a:r>
              <a:rPr lang="en-US" b="1" dirty="0" smtClean="0"/>
              <a:t>orientation and small </a:t>
            </a:r>
            <a:r>
              <a:rPr lang="en-US" b="1" dirty="0"/>
              <a:t>footprint </a:t>
            </a:r>
          </a:p>
          <a:p>
            <a:r>
              <a:rPr lang="en-US" b="1" dirty="0" smtClean="0"/>
              <a:t>Gravity </a:t>
            </a:r>
            <a:r>
              <a:rPr lang="en-US" b="1" dirty="0"/>
              <a:t>assisted flow</a:t>
            </a:r>
          </a:p>
          <a:p>
            <a:r>
              <a:rPr lang="en-US" b="1" dirty="0" smtClean="0"/>
              <a:t>Modular configuration</a:t>
            </a:r>
          </a:p>
          <a:p>
            <a:r>
              <a:rPr lang="en-CA" b="1" dirty="0" smtClean="0"/>
              <a:t>Cheap and strong material (PVC/fiberglass)</a:t>
            </a:r>
            <a:endParaRPr lang="en-US" b="1" dirty="0"/>
          </a:p>
          <a:p>
            <a:r>
              <a:rPr lang="en-US" b="1" dirty="0" smtClean="0"/>
              <a:t>Developed </a:t>
            </a:r>
            <a:r>
              <a:rPr lang="en-US" b="1" dirty="0"/>
              <a:t>by Dr. Reza and Dr. </a:t>
            </a:r>
            <a:r>
              <a:rPr lang="en-US" b="1" dirty="0" smtClean="0"/>
              <a:t>Alvarez </a:t>
            </a:r>
            <a:r>
              <a:rPr lang="en-US" b="1" dirty="0" smtClean="0"/>
              <a:t>Cuenca</a:t>
            </a:r>
          </a:p>
          <a:p>
            <a:endParaRPr lang="en-US" b="1" dirty="0" smtClean="0"/>
          </a:p>
          <a:p>
            <a:r>
              <a:rPr lang="en-US" b="1" dirty="0" smtClean="0"/>
              <a:t>Thesis: </a:t>
            </a:r>
            <a:r>
              <a:rPr lang="en-US" b="1" dirty="0" smtClean="0"/>
              <a:t>The RTD technique shows a high level of mixing </a:t>
            </a:r>
          </a:p>
          <a:p>
            <a:r>
              <a:rPr lang="en-CA" b="1" dirty="0"/>
              <a:t>w</a:t>
            </a:r>
            <a:r>
              <a:rPr lang="en-CA" b="1" dirty="0" smtClean="0"/>
              <a:t>ithin a Vertical Bioreactor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3432" y="1909978"/>
            <a:ext cx="3172248" cy="4141687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0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Setup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Includes two recycle streams</a:t>
            </a:r>
          </a:p>
          <a:p>
            <a:r>
              <a:rPr lang="en-CA" b="1" dirty="0" smtClean="0"/>
              <a:t>Operated with </a:t>
            </a:r>
            <a:r>
              <a:rPr lang="en-CA" b="1" dirty="0"/>
              <a:t>t</a:t>
            </a:r>
            <a:r>
              <a:rPr lang="en-CA" b="1" dirty="0" smtClean="0"/>
              <a:t>ap water</a:t>
            </a:r>
          </a:p>
          <a:p>
            <a:r>
              <a:rPr lang="en-CA" b="1" dirty="0" smtClean="0"/>
              <a:t>Conductive tracer of NaCl</a:t>
            </a:r>
          </a:p>
          <a:p>
            <a:r>
              <a:rPr lang="en-CA" b="1" dirty="0" smtClean="0"/>
              <a:t>Tracer injected in feed stream</a:t>
            </a:r>
          </a:p>
          <a:p>
            <a:endParaRPr lang="en-CA" b="1" dirty="0" smtClean="0"/>
          </a:p>
          <a:p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9602" y="1845734"/>
            <a:ext cx="6606078" cy="413260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31826" y="5902046"/>
            <a:ext cx="4214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 smtClean="0"/>
              <a:t>STAR Reactor Process Flow [4]</a:t>
            </a:r>
            <a:endParaRPr lang="en-US" b="1" baseline="-250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679105"/>
              </p:ext>
            </p:extLst>
          </p:nvPr>
        </p:nvGraphicFramePr>
        <p:xfrm>
          <a:off x="1354657" y="4119474"/>
          <a:ext cx="2652078" cy="1465817"/>
        </p:xfrm>
        <a:graphic>
          <a:graphicData uri="http://schemas.openxmlformats.org/drawingml/2006/table">
            <a:tbl>
              <a:tblPr firstRow="1" firstCol="1" bandRow="1">
                <a:tableStyleId>{EB9631B5-78F2-41C9-869B-9F39066F8104}</a:tableStyleId>
              </a:tblPr>
              <a:tblGrid>
                <a:gridCol w="1099236">
                  <a:extLst>
                    <a:ext uri="{9D8B030D-6E8A-4147-A177-3AD203B41FA5}">
                      <a16:colId xmlns:a16="http://schemas.microsoft.com/office/drawing/2014/main" val="3394784794"/>
                    </a:ext>
                  </a:extLst>
                </a:gridCol>
                <a:gridCol w="1552842">
                  <a:extLst>
                    <a:ext uri="{9D8B030D-6E8A-4147-A177-3AD203B41FA5}">
                      <a16:colId xmlns:a16="http://schemas.microsoft.com/office/drawing/2014/main" val="1341250041"/>
                    </a:ext>
                  </a:extLst>
                </a:gridCol>
              </a:tblGrid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Stream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Flow Rate (</a:t>
                      </a:r>
                      <a:r>
                        <a:rPr lang="en-US" sz="1200" dirty="0" smtClean="0">
                          <a:effectLst/>
                        </a:rPr>
                        <a:t>L/hr.)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7701628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6642287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Feed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5508656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Internal Recycle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20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284274"/>
                  </a:ext>
                </a:extLst>
              </a:tr>
              <a:tr h="275181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Recycle Sludge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15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02339296"/>
                  </a:ext>
                </a:extLst>
              </a:tr>
              <a:tr h="45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809209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678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Instrumentation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4 Conductivity sensors were used</a:t>
            </a:r>
          </a:p>
          <a:p>
            <a:r>
              <a:rPr lang="en-CA" b="1" dirty="0" smtClean="0"/>
              <a:t>Exit of each stage</a:t>
            </a:r>
          </a:p>
          <a:p>
            <a:r>
              <a:rPr lang="en-CA" b="1" dirty="0" smtClean="0"/>
              <a:t>50 ml of 5g/L of NaCl </a:t>
            </a:r>
          </a:p>
          <a:p>
            <a:r>
              <a:rPr lang="en-CA" b="1" dirty="0" smtClean="0"/>
              <a:t>Sensors attached to DAS</a:t>
            </a:r>
          </a:p>
          <a:p>
            <a:r>
              <a:rPr lang="en-CA" b="1" dirty="0" smtClean="0"/>
              <a:t>DAS connected to PC with LabVIEW</a:t>
            </a:r>
          </a:p>
          <a:p>
            <a:endParaRPr 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386" y="1845734"/>
            <a:ext cx="6821978" cy="437091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Experimental </a:t>
            </a:r>
            <a:r>
              <a:rPr lang="en-CA" dirty="0" smtClean="0"/>
              <a:t>Unit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532" y="2049086"/>
            <a:ext cx="4596938" cy="34477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342101" y="2383269"/>
            <a:ext cx="3558310" cy="266873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03615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STAR Vertical Bioreactor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59287" y="5710844"/>
            <a:ext cx="2793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 smtClean="0"/>
              <a:t>Tracer Injector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98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smtClean="0"/>
              <a:t>Concentration Curve C (t)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dirty="0" smtClean="0"/>
              <a:t>Technique to study mixing behaviour</a:t>
            </a:r>
          </a:p>
          <a:p>
            <a:r>
              <a:rPr lang="en-CA" b="1" dirty="0" smtClean="0"/>
              <a:t>First introduced by Dankwerts in 1952</a:t>
            </a:r>
          </a:p>
          <a:p>
            <a:r>
              <a:rPr lang="en-CA" b="1" dirty="0" smtClean="0"/>
              <a:t>Conductivity was found as a linear function</a:t>
            </a:r>
          </a:p>
          <a:p>
            <a:r>
              <a:rPr lang="en-CA" b="1" dirty="0" smtClean="0"/>
              <a:t> of concentration </a:t>
            </a:r>
          </a:p>
          <a:p>
            <a:r>
              <a:rPr lang="en-CA" b="1" dirty="0" smtClean="0"/>
              <a:t>A pulse signal was used 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695" y="4024287"/>
            <a:ext cx="2593570" cy="19451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4024850"/>
            <a:ext cx="2592000" cy="1944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6460" y="1920635"/>
            <a:ext cx="5055540" cy="379021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4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1040</TotalTime>
  <Words>1011</Words>
  <Application>Microsoft Office PowerPoint</Application>
  <PresentationFormat>Widescreen</PresentationFormat>
  <Paragraphs>175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DengXian</vt:lpstr>
      <vt:lpstr>Arial</vt:lpstr>
      <vt:lpstr>Calibri</vt:lpstr>
      <vt:lpstr>Calibri Light</vt:lpstr>
      <vt:lpstr>Cambria Math</vt:lpstr>
      <vt:lpstr>Times New Roman</vt:lpstr>
      <vt:lpstr>Wingdings</vt:lpstr>
      <vt:lpstr>Retrospect</vt:lpstr>
      <vt:lpstr>  INVESTIGATION OF THE FLOW DYNAMICS OF A VERTICAL  BIOREACTOR USING THE RESIDENCE TIME DISTRIBUTION </vt:lpstr>
      <vt:lpstr>Presentation Outline</vt:lpstr>
      <vt:lpstr>Water Engineering</vt:lpstr>
      <vt:lpstr>Conventional Bioreactor</vt:lpstr>
      <vt:lpstr>Vertical Bioreactors</vt:lpstr>
      <vt:lpstr>Experimental Setup</vt:lpstr>
      <vt:lpstr>Instrumentation</vt:lpstr>
      <vt:lpstr>Experimental Unit</vt:lpstr>
      <vt:lpstr>Concentration Curve C (t)</vt:lpstr>
      <vt:lpstr>Probability Density Function E (t)</vt:lpstr>
      <vt:lpstr>Moments of a Distribution </vt:lpstr>
      <vt:lpstr>Reactor Models</vt:lpstr>
      <vt:lpstr>Model Testing Results</vt:lpstr>
      <vt:lpstr>Distribution Function F (t)</vt:lpstr>
      <vt:lpstr>Holdback (H) and Segregation (S)</vt:lpstr>
      <vt:lpstr>Dead space and By-passing</vt:lpstr>
      <vt:lpstr>Conclusions</vt:lpstr>
      <vt:lpstr>Acknowledgments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INVESTIGATION OF THE FLOW DYNAMICS OF A VERTICAL  BIOREACTOR USING THE RESIDENCE TIME DISTRIBUTION</dc:title>
  <dc:creator>Mark Edney</dc:creator>
  <cp:lastModifiedBy>Mark Edney</cp:lastModifiedBy>
  <cp:revision>46</cp:revision>
  <dcterms:created xsi:type="dcterms:W3CDTF">2020-08-27T23:19:37Z</dcterms:created>
  <dcterms:modified xsi:type="dcterms:W3CDTF">2020-09-03T16:10:36Z</dcterms:modified>
</cp:coreProperties>
</file>